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4"/>
  </p:sldMasterIdLst>
  <p:sldIdLst>
    <p:sldId id="502" r:id="rId5"/>
    <p:sldId id="500" r:id="rId6"/>
    <p:sldId id="490" r:id="rId7"/>
    <p:sldId id="428" r:id="rId8"/>
    <p:sldId id="446" r:id="rId9"/>
    <p:sldId id="448" r:id="rId10"/>
    <p:sldId id="452" r:id="rId11"/>
    <p:sldId id="449" r:id="rId12"/>
    <p:sldId id="450" r:id="rId13"/>
    <p:sldId id="451" r:id="rId14"/>
    <p:sldId id="454" r:id="rId15"/>
    <p:sldId id="457" r:id="rId16"/>
    <p:sldId id="458" r:id="rId17"/>
    <p:sldId id="459" r:id="rId18"/>
    <p:sldId id="469" r:id="rId19"/>
    <p:sldId id="434" r:id="rId20"/>
    <p:sldId id="410" r:id="rId21"/>
    <p:sldId id="418" r:id="rId22"/>
    <p:sldId id="321" r:id="rId23"/>
    <p:sldId id="431" r:id="rId24"/>
    <p:sldId id="498" r:id="rId25"/>
    <p:sldId id="465" r:id="rId2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FF9900"/>
    <a:srgbClr val="003399"/>
    <a:srgbClr val="CC00CC"/>
    <a:srgbClr val="003300"/>
    <a:srgbClr val="00B05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756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13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41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9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8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8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41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200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7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27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BF10-AB40-49B4-8233-4A875FE8B9A1}" type="datetimeFigureOut">
              <a:rPr lang="ar-KW" smtClean="0"/>
              <a:t>11/10/1444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98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.mp3"/><Relationship Id="rId18" Type="http://schemas.openxmlformats.org/officeDocument/2006/relationships/image" Target="../media/image33.jpeg"/><Relationship Id="rId26" Type="http://schemas.openxmlformats.org/officeDocument/2006/relationships/image" Target="../media/image41.png"/><Relationship Id="rId3" Type="http://schemas.microsoft.com/office/2007/relationships/media" Target="../media/media4.mp3"/><Relationship Id="rId21" Type="http://schemas.openxmlformats.org/officeDocument/2006/relationships/image" Target="../media/image36.jpeg"/><Relationship Id="rId7" Type="http://schemas.microsoft.com/office/2007/relationships/media" Target="../media/media7.mp3"/><Relationship Id="rId12" Type="http://schemas.openxmlformats.org/officeDocument/2006/relationships/audio" Target="../media/media2.mp3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audio" Target="../media/media6.mp3"/><Relationship Id="rId16" Type="http://schemas.openxmlformats.org/officeDocument/2006/relationships/image" Target="../media/image3.png"/><Relationship Id="rId20" Type="http://schemas.openxmlformats.org/officeDocument/2006/relationships/image" Target="../media/image35.jpg"/><Relationship Id="rId1" Type="http://schemas.microsoft.com/office/2007/relationships/media" Target="../media/media6.mp3"/><Relationship Id="rId6" Type="http://schemas.openxmlformats.org/officeDocument/2006/relationships/audio" Target="../media/media5.mp3"/><Relationship Id="rId11" Type="http://schemas.microsoft.com/office/2007/relationships/media" Target="../media/media2.mp3"/><Relationship Id="rId24" Type="http://schemas.openxmlformats.org/officeDocument/2006/relationships/image" Target="../media/image39.jpeg"/><Relationship Id="rId5" Type="http://schemas.microsoft.com/office/2007/relationships/media" Target="../media/media5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8.gif"/><Relationship Id="rId10" Type="http://schemas.openxmlformats.org/officeDocument/2006/relationships/audio" Target="../media/media3.mp3"/><Relationship Id="rId19" Type="http://schemas.openxmlformats.org/officeDocument/2006/relationships/image" Target="../media/image34.jpg"/><Relationship Id="rId4" Type="http://schemas.openxmlformats.org/officeDocument/2006/relationships/audio" Target="../media/media4.mp3"/><Relationship Id="rId9" Type="http://schemas.microsoft.com/office/2007/relationships/media" Target="../media/media3.mp3"/><Relationship Id="rId14" Type="http://schemas.openxmlformats.org/officeDocument/2006/relationships/audio" Target="../media/media1.mp3"/><Relationship Id="rId22" Type="http://schemas.openxmlformats.org/officeDocument/2006/relationships/image" Target="../media/image37.jpg"/><Relationship Id="rId27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5127" y="474631"/>
            <a:ext cx="4292930" cy="1015663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LegacySans-Bold"/>
              </a:rPr>
              <a:t>Unit 11</a:t>
            </a:r>
            <a:endParaRPr lang="ar-KW" sz="6000" dirty="0"/>
          </a:p>
        </p:txBody>
      </p:sp>
      <p:sp>
        <p:nvSpPr>
          <p:cNvPr id="7" name="Rectangle 6"/>
          <p:cNvSpPr/>
          <p:nvPr/>
        </p:nvSpPr>
        <p:spPr>
          <a:xfrm>
            <a:off x="678874" y="4541040"/>
            <a:ext cx="10724592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Garamond" panose="02020404030301010803" pitchFamily="18" charset="0"/>
              </a:rPr>
              <a:t>Intelligence and creativity</a:t>
            </a:r>
            <a:endParaRPr lang="ar-KW" sz="6000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6"/>
          <a:stretch/>
        </p:blipFill>
        <p:spPr>
          <a:xfrm>
            <a:off x="5926591" y="457755"/>
            <a:ext cx="5476875" cy="37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MBIN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7982" y="3242583"/>
            <a:ext cx="487363" cy="487363"/>
          </a:xfrm>
          <a:prstGeom prst="rect">
            <a:avLst/>
          </a:prstGeom>
        </p:spPr>
      </p:pic>
      <p:pic>
        <p:nvPicPr>
          <p:cNvPr id="4" name="Content Placeholder 3" descr="gardengrowing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738942" y="1714488"/>
            <a:ext cx="5453058" cy="51435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4305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rgbClr val="6600CC"/>
                </a:solidFill>
              </a:rPr>
              <a:t>   </a:t>
            </a:r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combine</a:t>
            </a:r>
            <a:endParaRPr lang="ar-KW" sz="9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6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928802"/>
            <a:ext cx="6553200" cy="4929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42" y="1693222"/>
            <a:ext cx="5453058" cy="51647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11211" y="5531053"/>
            <a:ext cx="4708520" cy="1079137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join together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4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VOLV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4170" y="5460017"/>
            <a:ext cx="6778173" cy="11294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to make necessary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1" y="302825"/>
            <a:ext cx="5690770" cy="109357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9525"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involve</a:t>
            </a:r>
            <a:endParaRPr lang="ar-KW" sz="7200" b="1" dirty="0">
              <a:ln w="9525"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BL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12192000" cy="5013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28" y="0"/>
            <a:ext cx="11271663" cy="1844824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Focusing on solutions rather than problems is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 great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approach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PROACH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6954" y="30829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342"/>
            <a:ext cx="12192000" cy="1417638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latin typeface="+mn-lt"/>
                <a:cs typeface="Aharoni" pitchFamily="2" charset="-79"/>
              </a:rPr>
              <a:t>Approach   </a:t>
            </a:r>
            <a:endParaRPr lang="ar-KW" sz="8000" b="1" dirty="0">
              <a:ln>
                <a:solidFill>
                  <a:schemeClr val="tx1"/>
                </a:solidFill>
              </a:ln>
              <a:latin typeface="+mn-lt"/>
            </a:endParaRPr>
          </a:p>
        </p:txBody>
      </p:sp>
      <p:pic>
        <p:nvPicPr>
          <p:cNvPr id="4" name="Content Placeholder 3" descr="sleep_and_creativity_dream_mining-210x30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381852" y="1417639"/>
            <a:ext cx="4810148" cy="5440361"/>
          </a:xfrm>
        </p:spPr>
      </p:pic>
      <p:pic>
        <p:nvPicPr>
          <p:cNvPr id="5" name="Picture 4" descr="thinking-outside-the-box-solving-problem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28736"/>
            <a:ext cx="6953256" cy="4011625"/>
          </a:xfrm>
          <a:prstGeom prst="rect">
            <a:avLst/>
          </a:prstGeom>
        </p:spPr>
      </p:pic>
      <p:pic>
        <p:nvPicPr>
          <p:cNvPr id="6" name="Picture 5" descr="our_approach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852" y="1428736"/>
            <a:ext cx="4810148" cy="54403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408836"/>
            <a:ext cx="7381852" cy="14176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 way of doing something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8002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It’s a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creative approach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to take the old cars away for recycling.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Junk-C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12192000" cy="5085185"/>
          </a:xfrm>
        </p:spPr>
      </p:pic>
    </p:spTree>
    <p:extLst>
      <p:ext uri="{BB962C8B-B14F-4D97-AF65-F5344CB8AC3E}">
        <p14:creationId xmlns:p14="http://schemas.microsoft.com/office/powerpoint/2010/main" val="31098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s_Speed_limit_40_1024x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02286" y="1418426"/>
            <a:ext cx="4789714" cy="5439574"/>
          </a:xfrm>
        </p:spPr>
      </p:pic>
      <p:pic>
        <p:nvPicPr>
          <p:cNvPr id="5" name="Picture 4" descr="downs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2830286" cy="541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7814"/>
            <a:ext cx="116549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Most city planners slow traffic down with speed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restrictions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and signs. </a:t>
            </a:r>
            <a:endParaRPr lang="ar-KW" sz="4400" dirty="0"/>
          </a:p>
        </p:txBody>
      </p:sp>
      <p:pic>
        <p:nvPicPr>
          <p:cNvPr id="10" name="Picture 9" descr="ggggggggggg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86" y="1447800"/>
            <a:ext cx="4572000" cy="5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‪speed restrictions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9" y="1458035"/>
            <a:ext cx="8326582" cy="53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941" y="0"/>
            <a:ext cx="696056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restriction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69636"/>
            <a:ext cx="3865418" cy="1323439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an official limit on something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RESTRIC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208" y="2924886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52" y="1454862"/>
            <a:ext cx="3636384" cy="3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48128" cy="7101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509" y="186078"/>
            <a:ext cx="6664036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New Vocabulary</a:t>
            </a:r>
            <a:endParaRPr lang="ar-KW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0"/>
            <a:ext cx="4943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PPROACH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54417" y="1131453"/>
            <a:ext cx="487363" cy="487363"/>
          </a:xfrm>
          <a:prstGeom prst="rect">
            <a:avLst/>
          </a:prstGeom>
        </p:spPr>
      </p:pic>
      <p:pic>
        <p:nvPicPr>
          <p:cNvPr id="12" name="COMBIN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31436" y="1031354"/>
            <a:ext cx="487363" cy="487363"/>
          </a:xfrm>
          <a:prstGeom prst="rect">
            <a:avLst/>
          </a:prstGeom>
        </p:spPr>
      </p:pic>
      <p:pic>
        <p:nvPicPr>
          <p:cNvPr id="14" name="INVOLV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6426" y="1058228"/>
            <a:ext cx="487363" cy="487363"/>
          </a:xfrm>
          <a:prstGeom prst="rect">
            <a:avLst/>
          </a:prstGeom>
        </p:spPr>
      </p:pic>
      <p:pic>
        <p:nvPicPr>
          <p:cNvPr id="21" name="RESTRIC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30250" y="1410378"/>
            <a:ext cx="487363" cy="487363"/>
          </a:xfrm>
          <a:prstGeom prst="rect">
            <a:avLst/>
          </a:prstGeom>
        </p:spPr>
      </p:pic>
      <p:pic>
        <p:nvPicPr>
          <p:cNvPr id="10" name="DRAMATIC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53675" y="865070"/>
            <a:ext cx="487363" cy="487363"/>
          </a:xfrm>
          <a:prstGeom prst="rect">
            <a:avLst/>
          </a:prstGeom>
        </p:spPr>
      </p:pic>
      <p:pic>
        <p:nvPicPr>
          <p:cNvPr id="8" name="ORIGIN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9637" y="1201940"/>
            <a:ext cx="487363" cy="487363"/>
          </a:xfrm>
          <a:prstGeom prst="rect">
            <a:avLst/>
          </a:prstGeom>
        </p:spPr>
      </p:pic>
      <p:pic>
        <p:nvPicPr>
          <p:cNvPr id="5" name="INTEND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9637" y="1460428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520" y="288002"/>
            <a:ext cx="827344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intended           (adj.) 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original             (adj.)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dramatic           (adj.) 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combine           (v.)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involve              (v.) 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approach          (v.) 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restriction        (n.)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8"/>
          <a:stretch/>
        </p:blipFill>
        <p:spPr>
          <a:xfrm>
            <a:off x="9245600" y="0"/>
            <a:ext cx="2946400" cy="614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/>
          <a:stretch/>
        </p:blipFill>
        <p:spPr>
          <a:xfrm>
            <a:off x="9245599" y="586444"/>
            <a:ext cx="2946400" cy="16625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91942" y="6211669"/>
            <a:ext cx="5907314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existing since the beginning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9" y="4151094"/>
            <a:ext cx="2946400" cy="2060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2" y="3526971"/>
            <a:ext cx="2946400" cy="2684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8" y="2206279"/>
            <a:ext cx="2959265" cy="1933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123218"/>
            <a:ext cx="2429780" cy="20830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86" y="1880408"/>
            <a:ext cx="1662792" cy="312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15" y="5500461"/>
            <a:ext cx="1892327" cy="13575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15" y="5500461"/>
            <a:ext cx="1752600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20" y="2375521"/>
            <a:ext cx="1037487" cy="10374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331031"/>
            <a:ext cx="1157186" cy="11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9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9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39"/>
          <a:stretch/>
        </p:blipFill>
        <p:spPr>
          <a:xfrm>
            <a:off x="6747164" y="0"/>
            <a:ext cx="5444836" cy="6594764"/>
          </a:xfrm>
          <a:prstGeom prst="rect">
            <a:avLst/>
          </a:prstGeom>
        </p:spPr>
      </p:pic>
      <p:pic>
        <p:nvPicPr>
          <p:cNvPr id="6" name="Picture 5" descr="Rainbow-Car-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1851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1" y="318653"/>
            <a:ext cx="5417126" cy="1639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Student’s Book</a:t>
            </a:r>
          </a:p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Page 83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092" y="6395606"/>
            <a:ext cx="462394" cy="4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END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9747" y="180109"/>
            <a:ext cx="800792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intended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6582" y="5455946"/>
            <a:ext cx="10390909" cy="769441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purposed, expected, designed or planned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99" y="1974142"/>
            <a:ext cx="4274831" cy="28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4963" y="806164"/>
            <a:ext cx="11042073" cy="4832092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Creativity is using your imagination to create something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original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Everyone is creative, but some people act on their ideas and others don’t.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There are many ways of being creative and creativity can help us solve many different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problems.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249382"/>
            <a:ext cx="12192000" cy="10806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What is the purpose of the text?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522321"/>
            <a:ext cx="12191999" cy="53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eld-of-flow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75218" cy="1325563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Thank you 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3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6" y="224273"/>
            <a:ext cx="1104207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Creativity is using your imagination to create something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original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3" y="4329545"/>
            <a:ext cx="3262745" cy="21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IGIN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405288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original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376" y="4832492"/>
            <a:ext cx="4248275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existing since the beginning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0"/>
            <a:ext cx="8111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4847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Walt Disney is creative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.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His drawings are 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dramatic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070308"/>
            <a:ext cx="3593976" cy="409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74214"/>
            <a:ext cx="3810000" cy="394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12" y="2096795"/>
            <a:ext cx="3593976" cy="394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6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MATIC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2950" y="4725375"/>
            <a:ext cx="10704512" cy="1610111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very sudden or noticeable; or full of action and excitement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3943" y="102395"/>
            <a:ext cx="4811486" cy="1107996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dramatic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12192000" cy="45811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371" y="217714"/>
            <a:ext cx="11945257" cy="22768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If you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combine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two or more different things, they begin to exit or work together.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QYkGy9Sgkbkh8dD587GjRrv-dxHNtE5CIIhW_qO7uor5I76Uc3&amp;t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34" y="1428736"/>
            <a:ext cx="8429652" cy="54292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74" y="106362"/>
            <a:ext cx="11858171" cy="141763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can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combine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the handle and the door together to open the door easily.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Content Placeholder 4" descr="animated_clipart_door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38678" y="3714753"/>
            <a:ext cx="952500" cy="885825"/>
          </a:xfrm>
        </p:spPr>
      </p:pic>
      <p:pic>
        <p:nvPicPr>
          <p:cNvPr id="6" name="Content Placeholder 4" descr="animated_clipart_do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8348" y="4000505"/>
            <a:ext cx="952500" cy="885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1" y="1524000"/>
            <a:ext cx="4968551" cy="53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57430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en-US" sz="67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combine</a:t>
            </a:r>
            <a:r>
              <a:rPr lang="en-US" sz="4800" b="1" dirty="0">
                <a:latin typeface="Aharoni" pitchFamily="2" charset="-79"/>
                <a:cs typeface="Aharoni" pitchFamily="2" charset="-79"/>
              </a:rPr>
              <a:t/>
            </a:r>
            <a:br>
              <a:rPr lang="en-US" sz="4800" b="1" dirty="0">
                <a:latin typeface="Aharoni" pitchFamily="2" charset="-79"/>
                <a:cs typeface="Aharoni" pitchFamily="2" charset="-79"/>
              </a:rPr>
            </a:br>
            <a:r>
              <a:rPr lang="en-US" sz="4800" b="1" dirty="0">
                <a:latin typeface="Aharoni" pitchFamily="2" charset="-79"/>
                <a:cs typeface="Aharoni" pitchFamily="2" charset="-79"/>
              </a:rPr>
              <a:t>computer + network = Internet</a:t>
            </a:r>
            <a:endParaRPr lang="ar-KW" sz="4800" b="1" dirty="0">
              <a:latin typeface="Aharoni" pitchFamily="2" charset="-79"/>
            </a:endParaRPr>
          </a:p>
        </p:txBody>
      </p:sp>
      <p:pic>
        <p:nvPicPr>
          <p:cNvPr id="4" name="Content Placeholder 3" descr="Computer%20network%20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5400" y="2357430"/>
            <a:ext cx="10729192" cy="4500570"/>
          </a:xfrm>
        </p:spPr>
      </p:pic>
    </p:spTree>
    <p:extLst>
      <p:ext uri="{BB962C8B-B14F-4D97-AF65-F5344CB8AC3E}">
        <p14:creationId xmlns:p14="http://schemas.microsoft.com/office/powerpoint/2010/main" val="35841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28F7B1-F898-4380-AF9E-2F016CC4D2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5EFEA8-BB21-4752-8216-057D3797A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69BE34-F57E-4799-86C1-18C102ABE561}">
  <ds:schemaRefs>
    <ds:schemaRef ds:uri="http://schemas.microsoft.com/office/2006/metadata/properties"/>
    <ds:schemaRef ds:uri="http://schemas.microsoft.com/office/infopath/2007/PartnerControls"/>
    <ds:schemaRef ds:uri="b97b0aa8-1781-4c54-a774-0e389bbc798c"/>
    <ds:schemaRef ds:uri="c254ae3f-3131-48d8-b26b-ed44294e533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1448</TotalTime>
  <Words>231</Words>
  <Application>Microsoft Office PowerPoint</Application>
  <PresentationFormat>شاشة عريضة</PresentationFormat>
  <Paragraphs>40</Paragraphs>
  <Slides>22</Slides>
  <Notes>0</Notes>
  <HiddenSlides>0</HiddenSlides>
  <MMClips>14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1" baseType="lpstr">
      <vt:lpstr>Aharoni</vt:lpstr>
      <vt:lpstr>Arial</vt:lpstr>
      <vt:lpstr>Calibri</vt:lpstr>
      <vt:lpstr>Calibri Light</vt:lpstr>
      <vt:lpstr>Garamond</vt:lpstr>
      <vt:lpstr>LegacySans-Bold</vt:lpstr>
      <vt:lpstr>MV Boli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We can combine the handle and the door together to open the door easily.</vt:lpstr>
      <vt:lpstr>combine computer + network = Internet</vt:lpstr>
      <vt:lpstr>   combine</vt:lpstr>
      <vt:lpstr>عرض تقديمي في PowerPoint</vt:lpstr>
      <vt:lpstr>Focusing on solutions rather than problems is a great approach.</vt:lpstr>
      <vt:lpstr>Approach   </vt:lpstr>
      <vt:lpstr>It’s a creative approach to take the old cars away for recycling.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hp</cp:lastModifiedBy>
  <cp:revision>174</cp:revision>
  <dcterms:created xsi:type="dcterms:W3CDTF">2014-10-24T15:41:51Z</dcterms:created>
  <dcterms:modified xsi:type="dcterms:W3CDTF">2023-05-01T15:25:56Z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